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9" r:id="rId3"/>
    <p:sldId id="258" r:id="rId4"/>
    <p:sldId id="257" r:id="rId5"/>
    <p:sldId id="261" r:id="rId6"/>
    <p:sldId id="280" r:id="rId7"/>
    <p:sldId id="294" r:id="rId8"/>
    <p:sldId id="293" r:id="rId9"/>
    <p:sldId id="295" r:id="rId10"/>
    <p:sldId id="296" r:id="rId11"/>
    <p:sldId id="281" r:id="rId12"/>
    <p:sldId id="282" r:id="rId13"/>
    <p:sldId id="283" r:id="rId14"/>
    <p:sldId id="284" r:id="rId15"/>
    <p:sldId id="285" r:id="rId16"/>
    <p:sldId id="286" r:id="rId17"/>
    <p:sldId id="287" r:id="rId18"/>
    <p:sldId id="288" r:id="rId19"/>
    <p:sldId id="289" r:id="rId20"/>
    <p:sldId id="290" r:id="rId21"/>
    <p:sldId id="291" r:id="rId22"/>
    <p:sldId id="292" r:id="rId23"/>
    <p:sldId id="279"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E0C329E-F85C-5741-A410-C33AFEB05EAA}">
          <p14:sldIdLst>
            <p14:sldId id="256"/>
            <p14:sldId id="259"/>
            <p14:sldId id="258"/>
            <p14:sldId id="257"/>
            <p14:sldId id="261"/>
            <p14:sldId id="280"/>
            <p14:sldId id="294"/>
            <p14:sldId id="293"/>
            <p14:sldId id="295"/>
            <p14:sldId id="296"/>
            <p14:sldId id="281"/>
            <p14:sldId id="282"/>
            <p14:sldId id="283"/>
            <p14:sldId id="284"/>
            <p14:sldId id="285"/>
            <p14:sldId id="286"/>
            <p14:sldId id="287"/>
            <p14:sldId id="288"/>
            <p14:sldId id="289"/>
            <p14:sldId id="290"/>
            <p14:sldId id="291"/>
            <p14:sldId id="292"/>
            <p14:sldId id="279"/>
          </p14:sldIdLst>
        </p14:section>
        <p14:section name="Untitled Section" id="{40318DE4-0E8A-8F4B-95D2-758449D5A712}">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971" autoAdjust="0"/>
  </p:normalViewPr>
  <p:slideViewPr>
    <p:cSldViewPr snapToGrid="0" snapToObjects="1">
      <p:cViewPr varScale="1">
        <p:scale>
          <a:sx n="94" d="100"/>
          <a:sy n="94" d="100"/>
        </p:scale>
        <p:origin x="-1168" y="-104"/>
      </p:cViewPr>
      <p:guideLst>
        <p:guide orient="horz" pos="2160"/>
        <p:guide pos="2880"/>
      </p:guideLst>
    </p:cSldViewPr>
  </p:slideViewPr>
  <p:notesTextViewPr>
    <p:cViewPr>
      <p:scale>
        <a:sx n="100" d="100"/>
        <a:sy n="100" d="100"/>
      </p:scale>
      <p:origin x="0" y="432"/>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878CE2-78B9-D843-A4CB-D8FBF090AFC9}" type="datetimeFigureOut">
              <a:rPr lang="en-US" smtClean="0"/>
              <a:pPr/>
              <a:t>7/5/14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B50649-F768-4241-B580-1FF35649D9AE}" type="slidenum">
              <a:rPr lang="en-US" smtClean="0"/>
              <a:pPr/>
              <a:t>‹#›</a:t>
            </a:fld>
            <a:endParaRPr lang="en-US"/>
          </a:p>
        </p:txBody>
      </p:sp>
    </p:spTree>
    <p:extLst>
      <p:ext uri="{BB962C8B-B14F-4D97-AF65-F5344CB8AC3E}">
        <p14:creationId xmlns:p14="http://schemas.microsoft.com/office/powerpoint/2010/main" val="93112805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BB50649-F768-4241-B580-1FF35649D9AE}" type="slidenum">
              <a:rPr lang="en-US" smtClean="0"/>
              <a:pPr/>
              <a:t>1</a:t>
            </a:fld>
            <a:endParaRPr lang="en-US"/>
          </a:p>
        </p:txBody>
      </p:sp>
    </p:spTree>
    <p:extLst>
      <p:ext uri="{BB962C8B-B14F-4D97-AF65-F5344CB8AC3E}">
        <p14:creationId xmlns:p14="http://schemas.microsoft.com/office/powerpoint/2010/main" val="17628797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iTunes is a media player, media library, and mobile device management application developed by Apple Inc. It is used to play, download, and organize digital audio and video on personal computers running the OS X and Microsoft Windows operating systems. The iTunes Store is also available on the iPod Touch, iPhone, and </a:t>
            </a:r>
            <a:r>
              <a:rPr lang="en-US" dirty="0" err="1" smtClean="0"/>
              <a:t>iPad</a:t>
            </a:r>
            <a:r>
              <a:rPr lang="en-US" dirty="0" smtClean="0"/>
              <a:t>.</a:t>
            </a:r>
          </a:p>
          <a:p>
            <a:endParaRPr lang="en-US" dirty="0" smtClean="0"/>
          </a:p>
          <a:p>
            <a:r>
              <a:rPr lang="en-US" dirty="0" smtClean="0"/>
              <a:t>Through the iTunes Store, users can purchase and download music, music videos, television shows, audiobooks, podcasts, movies, and movie rentals in some countries, and ringtones, available on the iPhone and iPod Touch (fourth generation onward). Application software for the iPhone, </a:t>
            </a:r>
            <a:r>
              <a:rPr lang="en-US" dirty="0" err="1" smtClean="0"/>
              <a:t>iPad</a:t>
            </a:r>
            <a:r>
              <a:rPr lang="en-US" dirty="0" smtClean="0"/>
              <a:t> and iPod Touch can be downloaded from the App Store</a:t>
            </a:r>
            <a:r>
              <a:rPr lang="en-US" dirty="0" smtClean="0"/>
              <a:t>.</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Ripping</a:t>
            </a:r>
            <a:r>
              <a:rPr lang="en-US" sz="1200" b="0" kern="1200" dirty="0" smtClean="0">
                <a:solidFill>
                  <a:schemeClr val="tx1"/>
                </a:solidFill>
                <a:latin typeface="+mn-lt"/>
                <a:ea typeface="+mn-ea"/>
                <a:cs typeface="+mn-cs"/>
              </a:rPr>
              <a:t> a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means to copy songs from the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to a computer hard disk. </a:t>
            </a:r>
            <a:r>
              <a:rPr lang="en-US" sz="1200" b="0" kern="1200" dirty="0" err="1" smtClean="0">
                <a:solidFill>
                  <a:schemeClr val="tx1"/>
                </a:solidFill>
                <a:latin typeface="+mn-lt"/>
                <a:ea typeface="+mn-ea"/>
                <a:cs typeface="+mn-cs"/>
              </a:rPr>
              <a:t>iTunesis</a:t>
            </a:r>
            <a:r>
              <a:rPr lang="en-US" sz="1200" b="0" kern="1200" dirty="0" smtClean="0">
                <a:solidFill>
                  <a:schemeClr val="tx1"/>
                </a:solidFill>
                <a:latin typeface="+mn-lt"/>
                <a:ea typeface="+mn-ea"/>
                <a:cs typeface="+mn-cs"/>
              </a:rPr>
              <a:t> an application from Apple that enables you to copy music from any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onto your computer for free. You can then easily manage downloaded music files using Windows Media Player.</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9BB50649-F768-4241-B580-1FF35649D9AE}" type="slidenum">
              <a:rPr lang="en-US" smtClean="0"/>
              <a:pPr/>
              <a:t>2</a:t>
            </a:fld>
            <a:endParaRPr lang="en-US"/>
          </a:p>
        </p:txBody>
      </p:sp>
    </p:spTree>
    <p:extLst>
      <p:ext uri="{BB962C8B-B14F-4D97-AF65-F5344CB8AC3E}">
        <p14:creationId xmlns:p14="http://schemas.microsoft.com/office/powerpoint/2010/main" val="1530560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iTunes is a media player, media library, and mobile device management application developed by Apple Inc. It is used to play, download, and organize digital audio and video on personal computers running the OS X and Microsoft Windows operating systems. The iTunes Store is also available on the iPod Touch, iPhone, and </a:t>
            </a:r>
            <a:r>
              <a:rPr lang="en-US" dirty="0" err="1" smtClean="0"/>
              <a:t>iPad</a:t>
            </a:r>
            <a:r>
              <a:rPr lang="en-US" dirty="0" smtClean="0"/>
              <a:t>.</a:t>
            </a:r>
          </a:p>
          <a:p>
            <a:endParaRPr lang="en-US" dirty="0" smtClean="0"/>
          </a:p>
          <a:p>
            <a:r>
              <a:rPr lang="en-US" dirty="0" smtClean="0"/>
              <a:t>Through the iTunes Store, users can purchase and download music, music videos, television shows, audiobooks, podcasts, movies, and movie rentals in some countries, and ringtones, available on the iPhone and iPod Touch (fourth generation onward). Application software for the iPhone, </a:t>
            </a:r>
            <a:r>
              <a:rPr lang="en-US" dirty="0" err="1" smtClean="0"/>
              <a:t>iPad</a:t>
            </a:r>
            <a:r>
              <a:rPr lang="en-US" dirty="0" smtClean="0"/>
              <a:t> and iPod Touch can be downloaded from the App Store.</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Ripping</a:t>
            </a:r>
            <a:r>
              <a:rPr lang="en-US" sz="1200" b="0" kern="1200" dirty="0" smtClean="0">
                <a:solidFill>
                  <a:schemeClr val="tx1"/>
                </a:solidFill>
                <a:latin typeface="+mn-lt"/>
                <a:ea typeface="+mn-ea"/>
                <a:cs typeface="+mn-cs"/>
              </a:rPr>
              <a:t> a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means to copy songs from the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to a computer hard disk. </a:t>
            </a:r>
            <a:r>
              <a:rPr lang="en-US" sz="1200" b="0" kern="1200" dirty="0" err="1" smtClean="0">
                <a:solidFill>
                  <a:schemeClr val="tx1"/>
                </a:solidFill>
                <a:latin typeface="+mn-lt"/>
                <a:ea typeface="+mn-ea"/>
                <a:cs typeface="+mn-cs"/>
              </a:rPr>
              <a:t>iTunesis</a:t>
            </a:r>
            <a:r>
              <a:rPr lang="en-US" sz="1200" b="0" kern="1200" dirty="0" smtClean="0">
                <a:solidFill>
                  <a:schemeClr val="tx1"/>
                </a:solidFill>
                <a:latin typeface="+mn-lt"/>
                <a:ea typeface="+mn-ea"/>
                <a:cs typeface="+mn-cs"/>
              </a:rPr>
              <a:t> an application from Apple that enables you to copy music from any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onto your computer for free. You can then easily manage downloaded music files using Windows Media Player.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9BB50649-F768-4241-B580-1FF35649D9AE}" type="slidenum">
              <a:rPr lang="en-US" smtClean="0"/>
              <a:pPr/>
              <a:t>3</a:t>
            </a:fld>
            <a:endParaRPr lang="en-US"/>
          </a:p>
        </p:txBody>
      </p:sp>
    </p:spTree>
    <p:extLst>
      <p:ext uri="{BB962C8B-B14F-4D97-AF65-F5344CB8AC3E}">
        <p14:creationId xmlns:p14="http://schemas.microsoft.com/office/powerpoint/2010/main" val="3125962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iTunes is a media player, media library, and mobile device management application developed by Apple Inc. It is used to play, download, and organize digital audio and video on personal computers running the OS X and Microsoft Windows operating systems. The iTunes Store is also available on the iPod Touch, iPhone, and </a:t>
            </a:r>
            <a:r>
              <a:rPr lang="en-US" dirty="0" err="1" smtClean="0"/>
              <a:t>iPad</a:t>
            </a:r>
            <a:r>
              <a:rPr lang="en-US" dirty="0" smtClean="0"/>
              <a:t>.</a:t>
            </a:r>
          </a:p>
          <a:p>
            <a:endParaRPr lang="en-US" dirty="0" smtClean="0"/>
          </a:p>
          <a:p>
            <a:r>
              <a:rPr lang="en-US" dirty="0" smtClean="0"/>
              <a:t>Through the iTunes Store, users can purchase and download music, music videos, television shows, audiobooks, podcasts, movies, and movie rentals in some countries, and ringtones, available on the iPhone and iPod Touch (fourth generation onward). Application software for the iPhone, </a:t>
            </a:r>
            <a:r>
              <a:rPr lang="en-US" dirty="0" err="1" smtClean="0"/>
              <a:t>iPad</a:t>
            </a:r>
            <a:r>
              <a:rPr lang="en-US" dirty="0" smtClean="0"/>
              <a:t> and iPod Touch can be downloaded from the App Store.</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Ripping</a:t>
            </a:r>
            <a:r>
              <a:rPr lang="en-US" sz="1200" b="0" kern="1200" dirty="0" smtClean="0">
                <a:solidFill>
                  <a:schemeClr val="tx1"/>
                </a:solidFill>
                <a:latin typeface="+mn-lt"/>
                <a:ea typeface="+mn-ea"/>
                <a:cs typeface="+mn-cs"/>
              </a:rPr>
              <a:t> a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means to copy songs from the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to a computer hard disk. </a:t>
            </a:r>
            <a:r>
              <a:rPr lang="en-US" sz="1200" b="0" kern="1200" dirty="0" err="1" smtClean="0">
                <a:solidFill>
                  <a:schemeClr val="tx1"/>
                </a:solidFill>
                <a:latin typeface="+mn-lt"/>
                <a:ea typeface="+mn-ea"/>
                <a:cs typeface="+mn-cs"/>
              </a:rPr>
              <a:t>iTunesis</a:t>
            </a:r>
            <a:r>
              <a:rPr lang="en-US" sz="1200" b="0" kern="1200" dirty="0" smtClean="0">
                <a:solidFill>
                  <a:schemeClr val="tx1"/>
                </a:solidFill>
                <a:latin typeface="+mn-lt"/>
                <a:ea typeface="+mn-ea"/>
                <a:cs typeface="+mn-cs"/>
              </a:rPr>
              <a:t> an application from Apple that enables you to copy music from any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onto your computer for free. You can then easily manage downloaded music files using Windows Media Player.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Apple</a:t>
            </a:r>
            <a:r>
              <a:rPr lang="en-US" baseline="0" dirty="0" smtClean="0"/>
              <a:t> </a:t>
            </a:r>
            <a:r>
              <a:rPr lang="en-US" baseline="0" dirty="0" smtClean="0"/>
              <a:t>iTunes and Amazon would love to sell you many of their music songs despite you might already purchased these songs on your old CD.  There is a very good chance that you already have a many music CDs at home and now you might  be thinking, how could I get it into my computer and then to my iPhone.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9BB50649-F768-4241-B580-1FF35649D9AE}" type="slidenum">
              <a:rPr lang="en-US" smtClean="0"/>
              <a:pPr/>
              <a:t>4</a:t>
            </a:fld>
            <a:endParaRPr lang="en-US"/>
          </a:p>
        </p:txBody>
      </p:sp>
    </p:spTree>
    <p:extLst>
      <p:ext uri="{BB962C8B-B14F-4D97-AF65-F5344CB8AC3E}">
        <p14:creationId xmlns:p14="http://schemas.microsoft.com/office/powerpoint/2010/main" val="9846263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iTunes is a media player, media library, and mobile device management application developed by Apple Inc. It is used to play, download, and organize digital audio and video on personal computers running the OS X and Microsoft Windows operating systems. The iTunes Store is also available on the iPod Touch, iPhone, and </a:t>
            </a:r>
            <a:r>
              <a:rPr lang="en-US" dirty="0" err="1" smtClean="0"/>
              <a:t>iPad</a:t>
            </a:r>
            <a:r>
              <a:rPr lang="en-US" dirty="0" smtClean="0"/>
              <a:t>.</a:t>
            </a:r>
          </a:p>
          <a:p>
            <a:endParaRPr lang="en-US" dirty="0" smtClean="0"/>
          </a:p>
          <a:p>
            <a:r>
              <a:rPr lang="en-US" dirty="0" smtClean="0"/>
              <a:t>Through the iTunes Store, users can purchase and download music, music videos, television shows, audiobooks, podcasts, movies, and movie rentals in some countries, and ringtones, available on the iPhone and iPod Touch (fourth generation onward). Application software for the iPhone, </a:t>
            </a:r>
            <a:r>
              <a:rPr lang="en-US" dirty="0" err="1" smtClean="0"/>
              <a:t>iPad</a:t>
            </a:r>
            <a:r>
              <a:rPr lang="en-US" dirty="0" smtClean="0"/>
              <a:t> and iPod Touch can be downloaded from the App Store.</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Ripping</a:t>
            </a:r>
            <a:r>
              <a:rPr lang="en-US" sz="1200" b="0" kern="1200" dirty="0" smtClean="0">
                <a:solidFill>
                  <a:schemeClr val="tx1"/>
                </a:solidFill>
                <a:latin typeface="+mn-lt"/>
                <a:ea typeface="+mn-ea"/>
                <a:cs typeface="+mn-cs"/>
              </a:rPr>
              <a:t> a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means to copy songs from the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to a computer hard disk. </a:t>
            </a:r>
            <a:r>
              <a:rPr lang="en-US" sz="1200" b="0" kern="1200" dirty="0" err="1" smtClean="0">
                <a:solidFill>
                  <a:schemeClr val="tx1"/>
                </a:solidFill>
                <a:latin typeface="+mn-lt"/>
                <a:ea typeface="+mn-ea"/>
                <a:cs typeface="+mn-cs"/>
              </a:rPr>
              <a:t>iTunesis</a:t>
            </a:r>
            <a:r>
              <a:rPr lang="en-US" sz="1200" b="0" kern="1200" dirty="0" smtClean="0">
                <a:solidFill>
                  <a:schemeClr val="tx1"/>
                </a:solidFill>
                <a:latin typeface="+mn-lt"/>
                <a:ea typeface="+mn-ea"/>
                <a:cs typeface="+mn-cs"/>
              </a:rPr>
              <a:t> an application from Apple that enables you to copy music from any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onto your computer for free. You can then easily manage downloaded music files using Windows Media Player.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Apple</a:t>
            </a:r>
            <a:r>
              <a:rPr lang="en-US" baseline="0" dirty="0" smtClean="0"/>
              <a:t> iTunes and Amazon would love to sell you many of their music songs despite you might already purchased these songs on your old CD.  There is a very good chance that you already have a many music CDs at home and now you might  be thinking, how could I get it into my computer and then to my iPhone.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9BB50649-F768-4241-B580-1FF35649D9AE}" type="slidenum">
              <a:rPr lang="en-US" smtClean="0"/>
              <a:pPr/>
              <a:t>5</a:t>
            </a:fld>
            <a:endParaRPr lang="en-US"/>
          </a:p>
        </p:txBody>
      </p:sp>
    </p:spTree>
    <p:extLst>
      <p:ext uri="{BB962C8B-B14F-4D97-AF65-F5344CB8AC3E}">
        <p14:creationId xmlns:p14="http://schemas.microsoft.com/office/powerpoint/2010/main" val="2398506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iTunes is a media player, media library, and mobile device management application developed by Apple Inc. It is used to play, download, and organize digital audio and video on personal computers running the OS X and Microsoft Windows operating systems. The iTunes Store is also available on the iPod Touch, iPhone, and </a:t>
            </a:r>
            <a:r>
              <a:rPr lang="en-US" dirty="0" err="1" smtClean="0"/>
              <a:t>iPad</a:t>
            </a:r>
            <a:r>
              <a:rPr lang="en-US" dirty="0" smtClean="0"/>
              <a:t>.</a:t>
            </a:r>
          </a:p>
          <a:p>
            <a:endParaRPr lang="en-US" dirty="0" smtClean="0"/>
          </a:p>
          <a:p>
            <a:r>
              <a:rPr lang="en-US" dirty="0" smtClean="0"/>
              <a:t>Through the iTunes Store, users can purchase and download music, music videos, television shows, audiobooks, podcasts, movies, and movie rentals in some countries, and ringtones, available on the iPhone and iPod Touch (fourth generation onward). Application software for the iPhone, </a:t>
            </a:r>
            <a:r>
              <a:rPr lang="en-US" dirty="0" err="1" smtClean="0"/>
              <a:t>iPad</a:t>
            </a:r>
            <a:r>
              <a:rPr lang="en-US" dirty="0" smtClean="0"/>
              <a:t> and iPod Touch can be downloaded from the App Store.</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Ripping</a:t>
            </a:r>
            <a:r>
              <a:rPr lang="en-US" sz="1200" b="0" kern="1200" dirty="0" smtClean="0">
                <a:solidFill>
                  <a:schemeClr val="tx1"/>
                </a:solidFill>
                <a:latin typeface="+mn-lt"/>
                <a:ea typeface="+mn-ea"/>
                <a:cs typeface="+mn-cs"/>
              </a:rPr>
              <a:t> a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means to copy songs from the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to a computer hard disk. </a:t>
            </a:r>
            <a:r>
              <a:rPr lang="en-US" sz="1200" b="0" kern="1200" dirty="0" err="1" smtClean="0">
                <a:solidFill>
                  <a:schemeClr val="tx1"/>
                </a:solidFill>
                <a:latin typeface="+mn-lt"/>
                <a:ea typeface="+mn-ea"/>
                <a:cs typeface="+mn-cs"/>
              </a:rPr>
              <a:t>iTunesis</a:t>
            </a:r>
            <a:r>
              <a:rPr lang="en-US" sz="1200" b="0" kern="1200" dirty="0" smtClean="0">
                <a:solidFill>
                  <a:schemeClr val="tx1"/>
                </a:solidFill>
                <a:latin typeface="+mn-lt"/>
                <a:ea typeface="+mn-ea"/>
                <a:cs typeface="+mn-cs"/>
              </a:rPr>
              <a:t> an application from Apple that enables you to copy music from any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onto your computer for free. You can then easily manage downloaded music files using Windows Media Player.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Apple</a:t>
            </a:r>
            <a:r>
              <a:rPr lang="en-US" baseline="0" dirty="0" smtClean="0"/>
              <a:t> iTunes and Amazon would love to sell you many of their music songs despite you might already purchased these songs on your old CD.  There is a very good chance that you already have a many music CDs at home and now you might  be thinking, how could I get it into my computer and then to my iPhone.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9BB50649-F768-4241-B580-1FF35649D9AE}" type="slidenum">
              <a:rPr lang="en-US" smtClean="0"/>
              <a:pPr/>
              <a:t>6</a:t>
            </a:fld>
            <a:endParaRPr lang="en-US"/>
          </a:p>
        </p:txBody>
      </p:sp>
    </p:spTree>
    <p:extLst>
      <p:ext uri="{BB962C8B-B14F-4D97-AF65-F5344CB8AC3E}">
        <p14:creationId xmlns:p14="http://schemas.microsoft.com/office/powerpoint/2010/main" val="1327334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iTunes is a media player, media library, and mobile device management application developed by Apple Inc. It is used to play, download, and organize digital audio and video on personal computers running the OS X and Microsoft Windows operating systems. The iTunes Store is also available on the iPod Touch, iPhone, and </a:t>
            </a:r>
            <a:r>
              <a:rPr lang="en-US" dirty="0" err="1" smtClean="0"/>
              <a:t>iPad</a:t>
            </a:r>
            <a:r>
              <a:rPr lang="en-US" dirty="0" smtClean="0"/>
              <a:t>.</a:t>
            </a:r>
          </a:p>
          <a:p>
            <a:endParaRPr lang="en-US" dirty="0" smtClean="0"/>
          </a:p>
          <a:p>
            <a:r>
              <a:rPr lang="en-US" dirty="0" smtClean="0"/>
              <a:t>Through the iTunes Store, users can purchase and download music, music videos, television shows, audiobooks, podcasts, movies, and movie rentals in some countries, and ringtones, available on the iPhone and iPod Touch (fourth generation onward). Application software for the iPhone, </a:t>
            </a:r>
            <a:r>
              <a:rPr lang="en-US" dirty="0" err="1" smtClean="0"/>
              <a:t>iPad</a:t>
            </a:r>
            <a:r>
              <a:rPr lang="en-US" dirty="0" smtClean="0"/>
              <a:t> and iPod Touch can be downloaded from the App Store.</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Ripping</a:t>
            </a:r>
            <a:r>
              <a:rPr lang="en-US" sz="1200" b="0" kern="1200" dirty="0" smtClean="0">
                <a:solidFill>
                  <a:schemeClr val="tx1"/>
                </a:solidFill>
                <a:latin typeface="+mn-lt"/>
                <a:ea typeface="+mn-ea"/>
                <a:cs typeface="+mn-cs"/>
              </a:rPr>
              <a:t> a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means to copy songs from the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to a computer hard disk. </a:t>
            </a:r>
            <a:r>
              <a:rPr lang="en-US" sz="1200" b="0" kern="1200" dirty="0" err="1" smtClean="0">
                <a:solidFill>
                  <a:schemeClr val="tx1"/>
                </a:solidFill>
                <a:latin typeface="+mn-lt"/>
                <a:ea typeface="+mn-ea"/>
                <a:cs typeface="+mn-cs"/>
              </a:rPr>
              <a:t>iTunesis</a:t>
            </a:r>
            <a:r>
              <a:rPr lang="en-US" sz="1200" b="0" kern="1200" dirty="0" smtClean="0">
                <a:solidFill>
                  <a:schemeClr val="tx1"/>
                </a:solidFill>
                <a:latin typeface="+mn-lt"/>
                <a:ea typeface="+mn-ea"/>
                <a:cs typeface="+mn-cs"/>
              </a:rPr>
              <a:t> an application from Apple that enables you to copy music from any </a:t>
            </a:r>
            <a:r>
              <a:rPr lang="en-US" sz="1200" b="1" kern="1200" dirty="0" smtClean="0">
                <a:solidFill>
                  <a:schemeClr val="tx1"/>
                </a:solidFill>
                <a:latin typeface="+mn-lt"/>
                <a:ea typeface="+mn-ea"/>
                <a:cs typeface="+mn-cs"/>
              </a:rPr>
              <a:t>CD</a:t>
            </a:r>
            <a:r>
              <a:rPr lang="en-US" sz="1200" b="0" kern="1200" dirty="0" smtClean="0">
                <a:solidFill>
                  <a:schemeClr val="tx1"/>
                </a:solidFill>
                <a:latin typeface="+mn-lt"/>
                <a:ea typeface="+mn-ea"/>
                <a:cs typeface="+mn-cs"/>
              </a:rPr>
              <a:t> onto your computer for free. You can then easily manage downloaded music files using Windows Media Player.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Apple</a:t>
            </a:r>
            <a:r>
              <a:rPr lang="en-US" baseline="0" dirty="0" smtClean="0"/>
              <a:t> iTunes and Amazon would love to sell you many of their music songs despite you might already purchased these songs on your old CD.  There is a very good chance that you already have a many music CDs at home and now you might  be thinking, how could I get it into my computer and then to my iPhone.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mtClean="0"/>
          </a:p>
          <a:p>
            <a:endParaRPr lang="en-US"/>
          </a:p>
        </p:txBody>
      </p:sp>
      <p:sp>
        <p:nvSpPr>
          <p:cNvPr id="4" name="Slide Number Placeholder 3"/>
          <p:cNvSpPr>
            <a:spLocks noGrp="1"/>
          </p:cNvSpPr>
          <p:nvPr>
            <p:ph type="sldNum" sz="quarter" idx="10"/>
          </p:nvPr>
        </p:nvSpPr>
        <p:spPr/>
        <p:txBody>
          <a:bodyPr/>
          <a:lstStyle/>
          <a:p>
            <a:fld id="{9BB50649-F768-4241-B580-1FF35649D9AE}" type="slidenum">
              <a:rPr lang="en-US" smtClean="0"/>
              <a:pPr/>
              <a:t>7</a:t>
            </a:fld>
            <a:endParaRPr lang="en-US"/>
          </a:p>
        </p:txBody>
      </p:sp>
    </p:spTree>
    <p:extLst>
      <p:ext uri="{BB962C8B-B14F-4D97-AF65-F5344CB8AC3E}">
        <p14:creationId xmlns:p14="http://schemas.microsoft.com/office/powerpoint/2010/main" val="2045400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BB50649-F768-4241-B580-1FF35649D9AE}" type="slidenum">
              <a:rPr lang="en-US" smtClean="0"/>
              <a:t>8</a:t>
            </a:fld>
            <a:endParaRPr lang="en-US"/>
          </a:p>
        </p:txBody>
      </p:sp>
    </p:spTree>
    <p:extLst>
      <p:ext uri="{BB962C8B-B14F-4D97-AF65-F5344CB8AC3E}">
        <p14:creationId xmlns:p14="http://schemas.microsoft.com/office/powerpoint/2010/main" val="13094643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BB50649-F768-4241-B580-1FF35649D9AE}" type="slidenum">
              <a:rPr lang="en-US" smtClean="0"/>
              <a:t>9</a:t>
            </a:fld>
            <a:endParaRPr lang="en-US"/>
          </a:p>
        </p:txBody>
      </p:sp>
    </p:spTree>
    <p:extLst>
      <p:ext uri="{BB962C8B-B14F-4D97-AF65-F5344CB8AC3E}">
        <p14:creationId xmlns:p14="http://schemas.microsoft.com/office/powerpoint/2010/main" val="3411136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pPr/>
              <a:t>7/5/14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pPr/>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pPr/>
              <a:t>7/5/14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pPr/>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pPr/>
              <a:t>7/5/14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pPr/>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pPr/>
              <a:t>7/5/14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pPr/>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pPr/>
              <a:t>7/5/14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pPr/>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pPr/>
              <a:t>7/5/14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pPr/>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pPr/>
              <a:t>7/5/14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pPr/>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pPr/>
              <a:t>7/5/14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pPr/>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pPr/>
              <a:t>7/5/14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pPr/>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pPr/>
              <a:t>7/5/14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pPr/>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pPr/>
              <a:t>7/5/14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pPr/>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pPr/>
              <a:t>7/5/14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pPr/>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 Id="rId3"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en.wikipedia.org/wiki/ITunes" TargetMode="External"/><Relationship Id="rId3" Type="http://schemas.openxmlformats.org/officeDocument/2006/relationships/hyperlink" Target="http://www.pcfreetime.com/index.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51548"/>
            <a:ext cx="7772400" cy="2809786"/>
          </a:xfrm>
        </p:spPr>
        <p:txBody>
          <a:bodyPr>
            <a:normAutofit/>
          </a:bodyPr>
          <a:lstStyle/>
          <a:p>
            <a:r>
              <a:rPr lang="en-US" b="1" dirty="0" smtClean="0">
                <a:solidFill>
                  <a:srgbClr val="FF0000"/>
                </a:solidFill>
              </a:rPr>
              <a:t>California Lutheran University</a:t>
            </a:r>
            <a:br>
              <a:rPr lang="en-US" b="1" dirty="0" smtClean="0">
                <a:solidFill>
                  <a:srgbClr val="FF0000"/>
                </a:solidFill>
              </a:rPr>
            </a:br>
            <a:r>
              <a:rPr lang="en-US" b="1" dirty="0" smtClean="0">
                <a:solidFill>
                  <a:srgbClr val="FF0000"/>
                </a:solidFill>
              </a:rPr>
              <a:t>Creative </a:t>
            </a:r>
            <a:r>
              <a:rPr lang="en-US" b="1" dirty="0">
                <a:solidFill>
                  <a:srgbClr val="FF0000"/>
                </a:solidFill>
              </a:rPr>
              <a:t>Technology </a:t>
            </a:r>
            <a:r>
              <a:rPr lang="en-US" b="1" dirty="0" smtClean="0">
                <a:solidFill>
                  <a:srgbClr val="FF0000"/>
                </a:solidFill>
              </a:rPr>
              <a:t/>
            </a:r>
            <a:br>
              <a:rPr lang="en-US" b="1" dirty="0" smtClean="0">
                <a:solidFill>
                  <a:srgbClr val="FF0000"/>
                </a:solidFill>
              </a:rPr>
            </a:br>
            <a:r>
              <a:rPr lang="en-US" b="1" dirty="0" smtClean="0">
                <a:solidFill>
                  <a:srgbClr val="FF0000"/>
                </a:solidFill>
              </a:rPr>
              <a:t>Project  4</a:t>
            </a:r>
            <a:r>
              <a:rPr lang="en-US" dirty="0">
                <a:solidFill>
                  <a:srgbClr val="FF0000"/>
                </a:solidFill>
              </a:rPr>
              <a:t> </a:t>
            </a:r>
            <a:r>
              <a:rPr lang="en-US" dirty="0" smtClean="0">
                <a:solidFill>
                  <a:srgbClr val="FF0000"/>
                </a:solidFill>
              </a:rPr>
              <a:t>- A</a:t>
            </a:r>
            <a:r>
              <a:rPr lang="en-US" dirty="0">
                <a:solidFill>
                  <a:srgbClr val="FF0000"/>
                </a:solidFill>
              </a:rPr>
              <a:t>/V </a:t>
            </a:r>
            <a:r>
              <a:rPr lang="en-US" dirty="0" smtClean="0">
                <a:solidFill>
                  <a:srgbClr val="FF0000"/>
                </a:solidFill>
              </a:rPr>
              <a:t>editing </a:t>
            </a:r>
            <a:r>
              <a:rPr lang="en-US" dirty="0">
                <a:solidFill>
                  <a:srgbClr val="FF0000"/>
                </a:solidFill>
              </a:rPr>
              <a:t>tool </a:t>
            </a:r>
          </a:p>
        </p:txBody>
      </p:sp>
      <p:sp>
        <p:nvSpPr>
          <p:cNvPr id="3" name="Subtitle 2"/>
          <p:cNvSpPr>
            <a:spLocks noGrp="1"/>
          </p:cNvSpPr>
          <p:nvPr>
            <p:ph type="subTitle" idx="1"/>
          </p:nvPr>
        </p:nvSpPr>
        <p:spPr>
          <a:xfrm>
            <a:off x="1371600" y="3886199"/>
            <a:ext cx="6400800" cy="2490538"/>
          </a:xfrm>
        </p:spPr>
        <p:txBody>
          <a:bodyPr>
            <a:normAutofit/>
          </a:bodyPr>
          <a:lstStyle/>
          <a:p>
            <a:r>
              <a:rPr lang="en-US" dirty="0" smtClean="0"/>
              <a:t>Kevin T. Duraj </a:t>
            </a:r>
          </a:p>
          <a:p>
            <a:r>
              <a:rPr lang="en-US" sz="3600" dirty="0" err="1" smtClean="0"/>
              <a:t>Weijian</a:t>
            </a:r>
            <a:r>
              <a:rPr lang="en-US" dirty="0" smtClean="0"/>
              <a:t> </a:t>
            </a:r>
            <a:r>
              <a:rPr lang="en-US" dirty="0" err="1" smtClean="0"/>
              <a:t>Ji</a:t>
            </a:r>
            <a:endParaRPr lang="en-US" dirty="0"/>
          </a:p>
          <a:p>
            <a:r>
              <a:rPr lang="en-US" dirty="0" err="1" smtClean="0"/>
              <a:t>Shu</a:t>
            </a:r>
            <a:r>
              <a:rPr lang="en-US" dirty="0" smtClean="0"/>
              <a:t>-Wei Lin</a:t>
            </a:r>
          </a:p>
          <a:p>
            <a:r>
              <a:rPr lang="en-US" dirty="0" err="1" smtClean="0"/>
              <a:t>Yuanye</a:t>
            </a:r>
            <a:r>
              <a:rPr lang="en-US" dirty="0" smtClean="0"/>
              <a:t> </a:t>
            </a:r>
            <a:r>
              <a:rPr lang="en-US" dirty="0" err="1" smtClean="0"/>
              <a:t>Zeng</a:t>
            </a:r>
            <a:endParaRPr lang="en-US" dirty="0"/>
          </a:p>
        </p:txBody>
      </p:sp>
    </p:spTree>
    <p:extLst>
      <p:ext uri="{BB962C8B-B14F-4D97-AF65-F5344CB8AC3E}">
        <p14:creationId xmlns:p14="http://schemas.microsoft.com/office/powerpoint/2010/main" val="6469851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48309"/>
          </a:xfrm>
        </p:spPr>
        <p:txBody>
          <a:bodyPr>
            <a:normAutofit/>
          </a:bodyPr>
          <a:lstStyle/>
          <a:p>
            <a:r>
              <a:rPr lang="en-US" sz="3200" dirty="0" smtClean="0">
                <a:solidFill>
                  <a:srgbClr val="FF0000"/>
                </a:solidFill>
              </a:rPr>
              <a:t>Create MP3 audio format from ACC format</a:t>
            </a:r>
            <a:endParaRPr lang="en-US" sz="3200" dirty="0">
              <a:solidFill>
                <a:srgbClr val="FF0000"/>
              </a:solidFill>
            </a:endParaRPr>
          </a:p>
        </p:txBody>
      </p:sp>
      <p:pic>
        <p:nvPicPr>
          <p:cNvPr id="4" name="Content Placeholder 3" descr="Screen Shot 2014-06-30 at 10.20.06 PM.png"/>
          <p:cNvPicPr>
            <a:picLocks noGrp="1" noChangeAspect="1"/>
          </p:cNvPicPr>
          <p:nvPr>
            <p:ph idx="1"/>
          </p:nvPr>
        </p:nvPicPr>
        <p:blipFill>
          <a:blip r:embed="rId2">
            <a:extLst>
              <a:ext uri="{28A0092B-C50C-407E-A947-70E740481C1C}">
                <a14:useLocalDpi xmlns:a14="http://schemas.microsoft.com/office/drawing/2010/main" val="0"/>
              </a:ext>
            </a:extLst>
          </a:blip>
          <a:srcRect t="18347" b="18347"/>
          <a:stretch>
            <a:fillRect/>
          </a:stretch>
        </p:blipFill>
        <p:spPr>
          <a:xfrm>
            <a:off x="106946" y="1256632"/>
            <a:ext cx="8916737" cy="5477530"/>
          </a:xfrm>
        </p:spPr>
      </p:pic>
    </p:spTree>
    <p:extLst>
      <p:ext uri="{BB962C8B-B14F-4D97-AF65-F5344CB8AC3E}">
        <p14:creationId xmlns:p14="http://schemas.microsoft.com/office/powerpoint/2010/main" val="39684241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altLang="zh-CN" dirty="0" smtClean="0"/>
              <a:t>Format Factory </a:t>
            </a:r>
            <a:r>
              <a:rPr lang="en-US" altLang="zh-CN" dirty="0"/>
              <a:t>is </a:t>
            </a:r>
            <a:r>
              <a:rPr lang="en-US" altLang="zh-CN" dirty="0" smtClean="0"/>
              <a:t>a multimedia </a:t>
            </a:r>
            <a:r>
              <a:rPr lang="en-US" altLang="zh-CN" dirty="0"/>
              <a:t>converter that can convert video, audio, and picture files. It is also capable of ripping DVDs and CDs to other file formats, as well as creating .</a:t>
            </a:r>
            <a:r>
              <a:rPr lang="en-US" altLang="zh-CN" dirty="0" err="1"/>
              <a:t>iso</a:t>
            </a:r>
            <a:r>
              <a:rPr lang="en-US" altLang="zh-CN" dirty="0"/>
              <a:t> images. It can also join multiple video files together into one</a:t>
            </a:r>
            <a:r>
              <a:rPr lang="en-US" altLang="zh-CN" dirty="0" smtClean="0"/>
              <a:t>.</a:t>
            </a:r>
          </a:p>
          <a:p>
            <a:r>
              <a:rPr lang="en-US" dirty="0" smtClean="0"/>
              <a:t>It’s free.</a:t>
            </a:r>
            <a:endParaRPr lang="en-US" dirty="0"/>
          </a:p>
        </p:txBody>
      </p:sp>
      <p:pic>
        <p:nvPicPr>
          <p:cNvPr id="4" name="图片 3" descr="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52625" y="274638"/>
            <a:ext cx="4953000" cy="1066800"/>
          </a:xfrm>
          <a:prstGeom prst="rect">
            <a:avLst/>
          </a:prstGeom>
        </p:spPr>
      </p:pic>
      <p:sp>
        <p:nvSpPr>
          <p:cNvPr id="5" name="标题 4"/>
          <p:cNvSpPr>
            <a:spLocks noGrp="1"/>
          </p:cNvSpPr>
          <p:nvPr>
            <p:ph type="title"/>
          </p:nvPr>
        </p:nvSpPr>
        <p:spPr>
          <a:xfrm>
            <a:off x="282575" y="5035551"/>
            <a:ext cx="8229600" cy="1143000"/>
          </a:xfrm>
        </p:spPr>
        <p:txBody>
          <a:bodyPr/>
          <a:lstStyle/>
          <a:p>
            <a:endParaRPr kumimoji="1" lang="zh-CN" altLang="en-US" dirty="0"/>
          </a:p>
        </p:txBody>
      </p:sp>
    </p:spTree>
    <p:extLst>
      <p:ext uri="{BB962C8B-B14F-4D97-AF65-F5344CB8AC3E}">
        <p14:creationId xmlns:p14="http://schemas.microsoft.com/office/powerpoint/2010/main" val="309637977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734729"/>
          </a:xfrm>
        </p:spPr>
        <p:txBody>
          <a:bodyPr>
            <a:normAutofit fontScale="90000"/>
          </a:bodyPr>
          <a:lstStyle/>
          <a:p>
            <a:r>
              <a:rPr lang="en-US" altLang="zh-CN" dirty="0" smtClean="0"/>
              <a:t>Convert </a:t>
            </a:r>
            <a:endParaRPr kumimoji="1" lang="zh-CN" altLang="en-US" dirty="0"/>
          </a:p>
        </p:txBody>
      </p:sp>
      <p:pic>
        <p:nvPicPr>
          <p:cNvPr id="4" name="内容占位符 3" descr="Screen Shot 2014-07-03 at 5.47.06 PM.png"/>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6055" t="-7428" r="-9734" b="-1"/>
          <a:stretch/>
        </p:blipFill>
        <p:spPr>
          <a:xfrm>
            <a:off x="113969" y="586084"/>
            <a:ext cx="9030031" cy="6121325"/>
          </a:xfrm>
        </p:spPr>
      </p:pic>
    </p:spTree>
    <p:extLst>
      <p:ext uri="{BB962C8B-B14F-4D97-AF65-F5344CB8AC3E}">
        <p14:creationId xmlns:p14="http://schemas.microsoft.com/office/powerpoint/2010/main" val="382977017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Ripping</a:t>
            </a:r>
            <a:endParaRPr kumimoji="1" lang="zh-CN" altLang="en-US" dirty="0"/>
          </a:p>
        </p:txBody>
      </p:sp>
      <p:pic>
        <p:nvPicPr>
          <p:cNvPr id="4" name="内容占位符 3" descr="Screen Shot 2014-07-03 at 5.48.29 PM.png"/>
          <p:cNvPicPr>
            <a:picLocks noGrp="1" noChangeAspect="1"/>
          </p:cNvPicPr>
          <p:nvPr>
            <p:ph idx="1"/>
          </p:nvPr>
        </p:nvPicPr>
        <p:blipFill>
          <a:blip r:embed="rId2" cstate="print">
            <a:extLst>
              <a:ext uri="{28A0092B-C50C-407E-A947-70E740481C1C}">
                <a14:useLocalDpi xmlns:a14="http://schemas.microsoft.com/office/drawing/2010/main" val="0"/>
              </a:ext>
            </a:extLst>
          </a:blip>
          <a:srcRect t="10758" b="10758"/>
          <a:stretch>
            <a:fillRect/>
          </a:stretch>
        </p:blipFill>
        <p:spPr/>
      </p:pic>
    </p:spTree>
    <p:extLst>
      <p:ext uri="{BB962C8B-B14F-4D97-AF65-F5344CB8AC3E}">
        <p14:creationId xmlns:p14="http://schemas.microsoft.com/office/powerpoint/2010/main" val="327844896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Edit</a:t>
            </a:r>
            <a:endParaRPr kumimoji="1" lang="zh-CN" altLang="en-US" dirty="0"/>
          </a:p>
        </p:txBody>
      </p:sp>
      <p:pic>
        <p:nvPicPr>
          <p:cNvPr id="4" name="内容占位符 3" descr="Screen Shot 2014-07-03 at 5.50.14 PM.png"/>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2289" t="-3625" r="-1527" b="-1"/>
          <a:stretch/>
        </p:blipFill>
        <p:spPr>
          <a:xfrm>
            <a:off x="113969" y="1074488"/>
            <a:ext cx="8857042" cy="5584081"/>
          </a:xfrm>
        </p:spPr>
      </p:pic>
    </p:spTree>
    <p:extLst>
      <p:ext uri="{BB962C8B-B14F-4D97-AF65-F5344CB8AC3E}">
        <p14:creationId xmlns:p14="http://schemas.microsoft.com/office/powerpoint/2010/main" val="339343249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zh-TW" dirty="0" smtClean="0"/>
              <a:t>Edit video files</a:t>
            </a:r>
            <a:endParaRPr lang="zh-TW" altLang="en-US" dirty="0"/>
          </a:p>
        </p:txBody>
      </p:sp>
      <p:sp>
        <p:nvSpPr>
          <p:cNvPr id="3" name="內容版面配置區 2"/>
          <p:cNvSpPr>
            <a:spLocks noGrp="1"/>
          </p:cNvSpPr>
          <p:nvPr>
            <p:ph idx="1"/>
          </p:nvPr>
        </p:nvSpPr>
        <p:spPr/>
        <p:txBody>
          <a:bodyPr/>
          <a:lstStyle/>
          <a:p>
            <a:pPr>
              <a:spcBef>
                <a:spcPts val="0"/>
              </a:spcBef>
              <a:buNone/>
            </a:pPr>
            <a:r>
              <a:rPr lang="zh-TW" altLang="zh-TW" dirty="0" smtClean="0"/>
              <a:t>Recommanded tools:</a:t>
            </a:r>
          </a:p>
          <a:p>
            <a:pPr>
              <a:spcBef>
                <a:spcPts val="0"/>
              </a:spcBef>
              <a:buNone/>
            </a:pPr>
            <a:r>
              <a:rPr lang="zh-TW" altLang="zh-TW" dirty="0" smtClean="0"/>
              <a:t>	Windows Movie Maker</a:t>
            </a:r>
          </a:p>
          <a:p>
            <a:pPr>
              <a:spcBef>
                <a:spcPts val="0"/>
              </a:spcBef>
              <a:buNone/>
            </a:pPr>
            <a:r>
              <a:rPr lang="zh-TW" altLang="zh-TW" dirty="0" smtClean="0"/>
              <a:t>	Cyberlink Power Director</a:t>
            </a:r>
          </a:p>
          <a:p>
            <a:endParaRPr lang="zh-TW" altLang="en-US" dirty="0"/>
          </a:p>
        </p:txBody>
      </p:sp>
      <p:pic>
        <p:nvPicPr>
          <p:cNvPr id="4" name="Shape 78"/>
          <p:cNvPicPr preferRelativeResize="0"/>
          <p:nvPr/>
        </p:nvPicPr>
        <p:blipFill>
          <a:blip r:embed="rId2" cstate="print"/>
          <a:stretch>
            <a:fillRect/>
          </a:stretch>
        </p:blipFill>
        <p:spPr>
          <a:xfrm>
            <a:off x="758314" y="3665511"/>
            <a:ext cx="2698224" cy="1886450"/>
          </a:xfrm>
          <a:prstGeom prst="rect">
            <a:avLst/>
          </a:prstGeom>
        </p:spPr>
      </p:pic>
      <p:pic>
        <p:nvPicPr>
          <p:cNvPr id="5" name="Shape 79"/>
          <p:cNvPicPr preferRelativeResize="0"/>
          <p:nvPr/>
        </p:nvPicPr>
        <p:blipFill>
          <a:blip r:embed="rId3" cstate="print"/>
          <a:stretch>
            <a:fillRect/>
          </a:stretch>
        </p:blipFill>
        <p:spPr>
          <a:xfrm>
            <a:off x="4515225" y="3665511"/>
            <a:ext cx="2721724" cy="188644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zh-TW" dirty="0" smtClean="0"/>
              <a:t>The Elements In a Movie Editor</a:t>
            </a:r>
            <a:endParaRPr lang="zh-TW" altLang="en-US" dirty="0"/>
          </a:p>
        </p:txBody>
      </p:sp>
      <p:sp>
        <p:nvSpPr>
          <p:cNvPr id="3" name="內容版面配置區 2"/>
          <p:cNvSpPr>
            <a:spLocks noGrp="1"/>
          </p:cNvSpPr>
          <p:nvPr>
            <p:ph idx="1"/>
          </p:nvPr>
        </p:nvSpPr>
        <p:spPr/>
        <p:txBody>
          <a:bodyPr/>
          <a:lstStyle/>
          <a:p>
            <a:pPr>
              <a:spcBef>
                <a:spcPts val="0"/>
              </a:spcBef>
              <a:buNone/>
            </a:pPr>
            <a:r>
              <a:rPr lang="zh-TW" altLang="zh-TW" dirty="0" smtClean="0"/>
              <a:t>1. Source area</a:t>
            </a:r>
          </a:p>
          <a:p>
            <a:pPr>
              <a:spcBef>
                <a:spcPts val="0"/>
              </a:spcBef>
              <a:buNone/>
            </a:pPr>
            <a:r>
              <a:rPr lang="zh-TW" altLang="zh-TW" dirty="0" smtClean="0"/>
              <a:t>2. Timeline</a:t>
            </a:r>
          </a:p>
          <a:p>
            <a:pPr marL="457200" indent="0">
              <a:spcBef>
                <a:spcPts val="0"/>
              </a:spcBef>
              <a:buNone/>
            </a:pPr>
            <a:r>
              <a:rPr lang="zh-TW" altLang="zh-TW" dirty="0" smtClean="0"/>
              <a:t>Arrange the sequence and the duration of   sections of videos.</a:t>
            </a:r>
          </a:p>
          <a:p>
            <a:pPr>
              <a:spcBef>
                <a:spcPts val="0"/>
              </a:spcBef>
              <a:buNone/>
            </a:pPr>
            <a:r>
              <a:rPr lang="zh-TW" altLang="zh-TW" dirty="0" smtClean="0"/>
              <a:t>3. Text editor for subtitle</a:t>
            </a:r>
          </a:p>
          <a:p>
            <a:pPr>
              <a:spcBef>
                <a:spcPts val="0"/>
              </a:spcBef>
              <a:buNone/>
            </a:pPr>
            <a:r>
              <a:rPr lang="zh-TW" altLang="zh-TW" dirty="0" smtClean="0"/>
              <a:t>      Text font, size, color, duration…</a:t>
            </a:r>
          </a:p>
          <a:p>
            <a:pPr>
              <a:spcBef>
                <a:spcPts val="0"/>
              </a:spcBef>
              <a:buNone/>
            </a:pPr>
            <a:r>
              <a:rPr lang="zh-TW" altLang="zh-TW" dirty="0" smtClean="0"/>
              <a:t>4. Effect</a:t>
            </a:r>
          </a:p>
          <a:p>
            <a:pPr>
              <a:spcBef>
                <a:spcPts val="0"/>
              </a:spcBef>
              <a:buNone/>
            </a:pPr>
            <a:r>
              <a:rPr lang="zh-TW" altLang="zh-TW" dirty="0" smtClean="0"/>
              <a:t>5. Transition</a:t>
            </a:r>
          </a:p>
          <a:p>
            <a:pPr>
              <a:spcBef>
                <a:spcPts val="0"/>
              </a:spcBef>
              <a:buNone/>
            </a:pPr>
            <a:r>
              <a:rPr lang="zh-TW" altLang="zh-TW" dirty="0" smtClean="0"/>
              <a:t>    Fade in, fade out, slide in, slide out...</a:t>
            </a:r>
          </a:p>
          <a:p>
            <a:endParaRPr lang="zh-TW"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zh-TW" dirty="0" smtClean="0"/>
              <a:t>Instructions to Power Director</a:t>
            </a:r>
            <a:endParaRPr lang="zh-TW" altLang="en-US" dirty="0"/>
          </a:p>
        </p:txBody>
      </p:sp>
      <p:pic>
        <p:nvPicPr>
          <p:cNvPr id="4" name="Shape 118"/>
          <p:cNvPicPr preferRelativeResize="0">
            <a:picLocks noGrp="1"/>
          </p:cNvPicPr>
          <p:nvPr>
            <p:ph idx="1"/>
          </p:nvPr>
        </p:nvPicPr>
        <p:blipFill>
          <a:blip r:embed="rId2" cstate="print"/>
          <a:stretch>
            <a:fillRect/>
          </a:stretch>
        </p:blipFill>
        <p:spPr>
          <a:xfrm>
            <a:off x="548922" y="1600200"/>
            <a:ext cx="8046156" cy="4525963"/>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zh-TW" dirty="0" smtClean="0"/>
              <a:t>Instructions to Power Director</a:t>
            </a:r>
            <a:endParaRPr lang="zh-TW" altLang="en-US" dirty="0"/>
          </a:p>
        </p:txBody>
      </p:sp>
      <p:pic>
        <p:nvPicPr>
          <p:cNvPr id="4" name="Shape 129"/>
          <p:cNvPicPr preferRelativeResize="0">
            <a:picLocks noGrp="1"/>
          </p:cNvPicPr>
          <p:nvPr>
            <p:ph idx="1"/>
          </p:nvPr>
        </p:nvPicPr>
        <p:blipFill>
          <a:blip r:embed="rId2" cstate="print"/>
          <a:stretch>
            <a:fillRect/>
          </a:stretch>
        </p:blipFill>
        <p:spPr>
          <a:xfrm>
            <a:off x="0" y="1861344"/>
            <a:ext cx="4252686" cy="4410075"/>
          </a:xfrm>
          <a:prstGeom prst="rect">
            <a:avLst/>
          </a:prstGeom>
        </p:spPr>
      </p:pic>
      <p:pic>
        <p:nvPicPr>
          <p:cNvPr id="5" name="Shape 131"/>
          <p:cNvPicPr preferRelativeResize="0"/>
          <p:nvPr/>
        </p:nvPicPr>
        <p:blipFill>
          <a:blip r:embed="rId3" cstate="print"/>
          <a:stretch>
            <a:fillRect/>
          </a:stretch>
        </p:blipFill>
        <p:spPr>
          <a:xfrm>
            <a:off x="4637315" y="1861343"/>
            <a:ext cx="4049485" cy="441007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zh-TW" dirty="0" smtClean="0"/>
              <a:t>Instructions to Power Director</a:t>
            </a:r>
            <a:endParaRPr lang="zh-TW" altLang="en-US" dirty="0"/>
          </a:p>
        </p:txBody>
      </p:sp>
      <p:sp>
        <p:nvSpPr>
          <p:cNvPr id="3" name="內容版面配置區 2"/>
          <p:cNvSpPr>
            <a:spLocks noGrp="1"/>
          </p:cNvSpPr>
          <p:nvPr>
            <p:ph idx="1"/>
          </p:nvPr>
        </p:nvSpPr>
        <p:spPr/>
        <p:txBody>
          <a:bodyPr/>
          <a:lstStyle/>
          <a:p>
            <a:r>
              <a:rPr lang="zh-TW" altLang="zh-TW" dirty="0" smtClean="0"/>
              <a:t>Adding new text paragraphs to the movie.</a:t>
            </a:r>
          </a:p>
          <a:p>
            <a:endParaRPr lang="zh-TW" altLang="en-US" dirty="0"/>
          </a:p>
        </p:txBody>
      </p:sp>
      <p:pic>
        <p:nvPicPr>
          <p:cNvPr id="4" name="Shape 146"/>
          <p:cNvPicPr preferRelativeResize="0"/>
          <p:nvPr/>
        </p:nvPicPr>
        <p:blipFill>
          <a:blip r:embed="rId2" cstate="print"/>
          <a:stretch>
            <a:fillRect/>
          </a:stretch>
        </p:blipFill>
        <p:spPr>
          <a:xfrm>
            <a:off x="457200" y="2598057"/>
            <a:ext cx="3920925" cy="3773714"/>
          </a:xfrm>
          <a:prstGeom prst="rect">
            <a:avLst/>
          </a:prstGeom>
        </p:spPr>
      </p:pic>
      <p:pic>
        <p:nvPicPr>
          <p:cNvPr id="5" name="Shape 149"/>
          <p:cNvPicPr preferRelativeResize="0"/>
          <p:nvPr/>
        </p:nvPicPr>
        <p:blipFill>
          <a:blip r:embed="rId3" cstate="print"/>
          <a:stretch>
            <a:fillRect/>
          </a:stretch>
        </p:blipFill>
        <p:spPr>
          <a:xfrm>
            <a:off x="4725875" y="2598057"/>
            <a:ext cx="3960924" cy="377371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495168"/>
          </a:xfrm>
        </p:spPr>
        <p:txBody>
          <a:bodyPr>
            <a:normAutofit/>
          </a:bodyPr>
          <a:lstStyle/>
          <a:p>
            <a:r>
              <a:rPr lang="en-US" dirty="0" smtClean="0">
                <a:solidFill>
                  <a:srgbClr val="FF0000"/>
                </a:solidFill>
              </a:rPr>
              <a:t>iTunes</a:t>
            </a:r>
            <a:br>
              <a:rPr lang="en-US" dirty="0" smtClean="0">
                <a:solidFill>
                  <a:srgbClr val="FF0000"/>
                </a:solidFill>
              </a:rPr>
            </a:br>
            <a:r>
              <a:rPr lang="en-US" sz="3200" dirty="0" smtClean="0">
                <a:solidFill>
                  <a:srgbClr val="FF0000"/>
                </a:solidFill>
              </a:rPr>
              <a:t>Tool for Ripping and Converting medial formats</a:t>
            </a:r>
            <a:endParaRPr lang="en-US" sz="3200" dirty="0">
              <a:solidFill>
                <a:srgbClr val="FF0000"/>
              </a:solidFill>
            </a:endParaRPr>
          </a:p>
        </p:txBody>
      </p:sp>
      <p:sp>
        <p:nvSpPr>
          <p:cNvPr id="3" name="Content Placeholder 2"/>
          <p:cNvSpPr>
            <a:spLocks noGrp="1"/>
          </p:cNvSpPr>
          <p:nvPr>
            <p:ph idx="1"/>
          </p:nvPr>
        </p:nvSpPr>
        <p:spPr>
          <a:xfrm>
            <a:off x="457200" y="2148086"/>
            <a:ext cx="8229600" cy="4261787"/>
          </a:xfrm>
        </p:spPr>
        <p:txBody>
          <a:bodyPr>
            <a:normAutofit lnSpcReduction="10000"/>
          </a:bodyPr>
          <a:lstStyle/>
          <a:p>
            <a:r>
              <a:rPr lang="en-US" b="1" dirty="0" smtClean="0"/>
              <a:t>iTunes</a:t>
            </a:r>
            <a:r>
              <a:rPr lang="en-US" dirty="0" smtClean="0"/>
              <a:t> </a:t>
            </a:r>
            <a:r>
              <a:rPr lang="en-US" dirty="0"/>
              <a:t>is a media player, media library, and mobile device management application developed by Apple Inc. </a:t>
            </a:r>
            <a:endParaRPr lang="en-US" dirty="0" smtClean="0"/>
          </a:p>
          <a:p>
            <a:endParaRPr lang="en-US" dirty="0"/>
          </a:p>
          <a:p>
            <a:r>
              <a:rPr lang="en-US" dirty="0" smtClean="0"/>
              <a:t>It </a:t>
            </a:r>
            <a:r>
              <a:rPr lang="en-US" dirty="0"/>
              <a:t>is used to play, download, and organize digital audio and video on personal </a:t>
            </a:r>
            <a:r>
              <a:rPr lang="en-US" dirty="0" smtClean="0"/>
              <a:t>computers</a:t>
            </a:r>
          </a:p>
          <a:p>
            <a:endParaRPr lang="en-US" dirty="0" smtClean="0"/>
          </a:p>
          <a:p>
            <a:r>
              <a:rPr lang="en-US" dirty="0" smtClean="0"/>
              <a:t>It is also used to Rip and Convert audio media</a:t>
            </a:r>
            <a:endParaRPr lang="en-US" dirty="0"/>
          </a:p>
        </p:txBody>
      </p:sp>
    </p:spTree>
    <p:extLst>
      <p:ext uri="{BB962C8B-B14F-4D97-AF65-F5344CB8AC3E}">
        <p14:creationId xmlns:p14="http://schemas.microsoft.com/office/powerpoint/2010/main" val="9194800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zh-TW" dirty="0" smtClean="0"/>
              <a:t>Instructions to Power Director</a:t>
            </a:r>
            <a:endParaRPr lang="zh-TW" altLang="en-US" dirty="0"/>
          </a:p>
        </p:txBody>
      </p:sp>
      <p:sp>
        <p:nvSpPr>
          <p:cNvPr id="3" name="內容版面配置區 2"/>
          <p:cNvSpPr>
            <a:spLocks noGrp="1"/>
          </p:cNvSpPr>
          <p:nvPr>
            <p:ph idx="1"/>
          </p:nvPr>
        </p:nvSpPr>
        <p:spPr/>
        <p:txBody>
          <a:bodyPr/>
          <a:lstStyle/>
          <a:p>
            <a:r>
              <a:rPr lang="zh-TW" altLang="zh-TW" dirty="0" smtClean="0"/>
              <a:t>Editing text style, such as color, size, font, and so on...</a:t>
            </a:r>
          </a:p>
          <a:p>
            <a:endParaRPr lang="zh-TW" altLang="en-US" dirty="0"/>
          </a:p>
        </p:txBody>
      </p:sp>
      <p:pic>
        <p:nvPicPr>
          <p:cNvPr id="4" name="Shape 157"/>
          <p:cNvPicPr preferRelativeResize="0"/>
          <p:nvPr/>
        </p:nvPicPr>
        <p:blipFill>
          <a:blip r:embed="rId2" cstate="print"/>
          <a:stretch>
            <a:fillRect/>
          </a:stretch>
        </p:blipFill>
        <p:spPr>
          <a:xfrm>
            <a:off x="1378856" y="2859314"/>
            <a:ext cx="6458857" cy="3266849"/>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zh-TW" dirty="0" smtClean="0"/>
              <a:t>Instructions to Power Director</a:t>
            </a:r>
            <a:endParaRPr lang="zh-TW" altLang="en-US" dirty="0"/>
          </a:p>
        </p:txBody>
      </p:sp>
      <p:pic>
        <p:nvPicPr>
          <p:cNvPr id="4" name="Shape 164"/>
          <p:cNvPicPr preferRelativeResize="0">
            <a:picLocks noGrp="1"/>
          </p:cNvPicPr>
          <p:nvPr>
            <p:ph idx="1"/>
          </p:nvPr>
        </p:nvPicPr>
        <p:blipFill>
          <a:blip r:embed="rId2" cstate="print"/>
          <a:stretch>
            <a:fillRect/>
          </a:stretch>
        </p:blipFill>
        <p:spPr>
          <a:xfrm>
            <a:off x="773787" y="1600200"/>
            <a:ext cx="3329225" cy="4525963"/>
          </a:xfrm>
          <a:prstGeom prst="rect">
            <a:avLst/>
          </a:prstGeom>
        </p:spPr>
      </p:pic>
      <p:pic>
        <p:nvPicPr>
          <p:cNvPr id="5" name="Shape 167"/>
          <p:cNvPicPr preferRelativeResize="0"/>
          <p:nvPr/>
        </p:nvPicPr>
        <p:blipFill>
          <a:blip r:embed="rId3" cstate="print"/>
          <a:stretch>
            <a:fillRect/>
          </a:stretch>
        </p:blipFill>
        <p:spPr>
          <a:xfrm>
            <a:off x="4576389" y="2547218"/>
            <a:ext cx="3695349" cy="2080199"/>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zh-TW" dirty="0" smtClean="0"/>
              <a:t>Instructions to Power Director</a:t>
            </a:r>
            <a:endParaRPr lang="zh-TW" altLang="en-US" dirty="0"/>
          </a:p>
        </p:txBody>
      </p:sp>
      <p:pic>
        <p:nvPicPr>
          <p:cNvPr id="6" name="Shape 175"/>
          <p:cNvPicPr preferRelativeResize="0">
            <a:picLocks noGrp="1"/>
          </p:cNvPicPr>
          <p:nvPr>
            <p:ph idx="1"/>
          </p:nvPr>
        </p:nvPicPr>
        <p:blipFill>
          <a:blip r:embed="rId2" cstate="print"/>
          <a:stretch>
            <a:fillRect/>
          </a:stretch>
        </p:blipFill>
        <p:spPr>
          <a:xfrm>
            <a:off x="1431069" y="1600200"/>
            <a:ext cx="2304948" cy="4525963"/>
          </a:xfrm>
          <a:prstGeom prst="rect">
            <a:avLst/>
          </a:prstGeom>
        </p:spPr>
      </p:pic>
      <p:pic>
        <p:nvPicPr>
          <p:cNvPr id="7" name="Shape 179"/>
          <p:cNvPicPr preferRelativeResize="0"/>
          <p:nvPr/>
        </p:nvPicPr>
        <p:blipFill>
          <a:blip r:embed="rId3" cstate="print"/>
          <a:stretch>
            <a:fillRect/>
          </a:stretch>
        </p:blipFill>
        <p:spPr>
          <a:xfrm>
            <a:off x="4466215" y="2438400"/>
            <a:ext cx="3699587" cy="2757714"/>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References</a:t>
            </a:r>
            <a:endParaRPr lang="en-US" dirty="0">
              <a:solidFill>
                <a:srgbClr val="FF0000"/>
              </a:solidFill>
            </a:endParaRPr>
          </a:p>
        </p:txBody>
      </p:sp>
      <p:sp>
        <p:nvSpPr>
          <p:cNvPr id="3" name="Content Placeholder 2"/>
          <p:cNvSpPr>
            <a:spLocks noGrp="1"/>
          </p:cNvSpPr>
          <p:nvPr>
            <p:ph idx="1"/>
          </p:nvPr>
        </p:nvSpPr>
        <p:spPr/>
        <p:txBody>
          <a:bodyPr>
            <a:normAutofit/>
          </a:bodyPr>
          <a:lstStyle/>
          <a:p>
            <a:pPr marL="457200" indent="-457200">
              <a:buAutoNum type="arabicPeriod"/>
            </a:pPr>
            <a:r>
              <a:rPr lang="en-US" sz="2800" dirty="0">
                <a:hlinkClick r:id="rId2"/>
              </a:rPr>
              <a:t>http://en.wikipedia.org/wiki/</a:t>
            </a:r>
            <a:r>
              <a:rPr lang="en-US" sz="2800" dirty="0" smtClean="0">
                <a:hlinkClick r:id="rId2"/>
              </a:rPr>
              <a:t>ITunes</a:t>
            </a:r>
            <a:endParaRPr lang="en-US" sz="2800" dirty="0" smtClean="0"/>
          </a:p>
          <a:p>
            <a:pPr marL="457200" indent="-457200">
              <a:buAutoNum type="arabicPeriod"/>
            </a:pPr>
            <a:r>
              <a:rPr lang="en-US" sz="2800" dirty="0">
                <a:hlinkClick r:id="rId3"/>
              </a:rPr>
              <a:t>http://www.pcfreetime.com/</a:t>
            </a:r>
            <a:r>
              <a:rPr lang="en-US" sz="2800" dirty="0" smtClean="0">
                <a:hlinkClick r:id="rId3"/>
              </a:rPr>
              <a:t>index.html</a:t>
            </a:r>
            <a:endParaRPr lang="en-US" sz="2800" dirty="0" smtClean="0"/>
          </a:p>
        </p:txBody>
      </p:sp>
    </p:spTree>
    <p:extLst>
      <p:ext uri="{BB962C8B-B14F-4D97-AF65-F5344CB8AC3E}">
        <p14:creationId xmlns:p14="http://schemas.microsoft.com/office/powerpoint/2010/main" val="180841257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RIP CD to </a:t>
            </a:r>
            <a:r>
              <a:rPr lang="en-US" b="1" u="sng" dirty="0" err="1"/>
              <a:t>iTune</a:t>
            </a:r>
            <a:r>
              <a:rPr lang="en-US" b="1" u="sng" dirty="0"/>
              <a:t> MP3</a:t>
            </a:r>
            <a:endParaRPr lang="en-US" dirty="0"/>
          </a:p>
        </p:txBody>
      </p:sp>
      <p:pic>
        <p:nvPicPr>
          <p:cNvPr id="4" name="Content Placeholder 3" descr="156861-stp1cdrip_original.jpg"/>
          <p:cNvPicPr>
            <a:picLocks noGrp="1" noChangeAspect="1"/>
          </p:cNvPicPr>
          <p:nvPr>
            <p:ph idx="1"/>
          </p:nvPr>
        </p:nvPicPr>
        <p:blipFill>
          <a:blip r:embed="rId3" cstate="print">
            <a:extLst>
              <a:ext uri="{28A0092B-C50C-407E-A947-70E740481C1C}">
                <a14:useLocalDpi xmlns:a14="http://schemas.microsoft.com/office/drawing/2010/main" val="0"/>
              </a:ext>
            </a:extLst>
          </a:blip>
          <a:srcRect t="7200" b="7200"/>
          <a:stretch>
            <a:fillRect/>
          </a:stretch>
        </p:blipFill>
        <p:spPr>
          <a:xfrm>
            <a:off x="171450" y="1600200"/>
            <a:ext cx="8831048" cy="4856747"/>
          </a:xfrm>
        </p:spPr>
      </p:pic>
    </p:spTree>
    <p:extLst>
      <p:ext uri="{BB962C8B-B14F-4D97-AF65-F5344CB8AC3E}">
        <p14:creationId xmlns:p14="http://schemas.microsoft.com/office/powerpoint/2010/main" val="3615201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smtClean="0"/>
              <a:t>.</a:t>
            </a:r>
            <a:endParaRPr lang="en-US" dirty="0"/>
          </a:p>
        </p:txBody>
      </p:sp>
      <p:pic>
        <p:nvPicPr>
          <p:cNvPr id="4" name="Picture 3" descr="Screen Shot 2014-06-29 at 7.12.35 PM.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75630"/>
            <a:ext cx="9144000" cy="6498297"/>
          </a:xfrm>
          <a:prstGeom prst="rect">
            <a:avLst/>
          </a:prstGeom>
        </p:spPr>
      </p:pic>
    </p:spTree>
    <p:extLst>
      <p:ext uri="{BB962C8B-B14F-4D97-AF65-F5344CB8AC3E}">
        <p14:creationId xmlns:p14="http://schemas.microsoft.com/office/powerpoint/2010/main" val="9584410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4322"/>
            <a:ext cx="8229600" cy="848309"/>
          </a:xfrm>
        </p:spPr>
        <p:txBody>
          <a:bodyPr/>
          <a:lstStyle/>
          <a:p>
            <a:r>
              <a:rPr lang="en-US" dirty="0" smtClean="0"/>
              <a:t>Ripping CD into MP3</a:t>
            </a:r>
            <a:endParaRPr lang="en-US" dirty="0"/>
          </a:p>
        </p:txBody>
      </p:sp>
      <p:pic>
        <p:nvPicPr>
          <p:cNvPr id="4" name="Content Placeholder 3" descr="Screen Shot 2014-06-29 at 7.14.23 PM.png"/>
          <p:cNvPicPr>
            <a:picLocks noGrp="1" noChangeAspect="1"/>
          </p:cNvPicPr>
          <p:nvPr>
            <p:ph idx="1"/>
          </p:nvPr>
        </p:nvPicPr>
        <p:blipFill>
          <a:blip r:embed="rId3" cstate="print">
            <a:extLst>
              <a:ext uri="{28A0092B-C50C-407E-A947-70E740481C1C}">
                <a14:useLocalDpi xmlns:a14="http://schemas.microsoft.com/office/drawing/2010/main" val="0"/>
              </a:ext>
            </a:extLst>
          </a:blip>
          <a:srcRect t="6840" b="6840"/>
          <a:stretch>
            <a:fillRect/>
          </a:stretch>
        </p:blipFill>
        <p:spPr>
          <a:xfrm>
            <a:off x="93663" y="1109663"/>
            <a:ext cx="8849811" cy="5561012"/>
          </a:xfrm>
        </p:spPr>
      </p:pic>
    </p:spTree>
    <p:extLst>
      <p:ext uri="{BB962C8B-B14F-4D97-AF65-F5344CB8AC3E}">
        <p14:creationId xmlns:p14="http://schemas.microsoft.com/office/powerpoint/2010/main" val="3354926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81467"/>
          </a:xfrm>
        </p:spPr>
        <p:txBody>
          <a:bodyPr/>
          <a:lstStyle/>
          <a:p>
            <a:r>
              <a:rPr lang="en-US" dirty="0" smtClean="0"/>
              <a:t>Ripping CD Completed</a:t>
            </a:r>
            <a:endParaRPr lang="en-US" dirty="0"/>
          </a:p>
        </p:txBody>
      </p:sp>
      <p:pic>
        <p:nvPicPr>
          <p:cNvPr id="4" name="Content Placeholder 3" descr="Screen Shot 2014-06-29 at 7.17.24 PM.png"/>
          <p:cNvPicPr>
            <a:picLocks noGrp="1" noChangeAspect="1"/>
          </p:cNvPicPr>
          <p:nvPr>
            <p:ph idx="1"/>
          </p:nvPr>
        </p:nvPicPr>
        <p:blipFill>
          <a:blip r:embed="rId3" cstate="print">
            <a:extLst>
              <a:ext uri="{28A0092B-C50C-407E-A947-70E740481C1C}">
                <a14:useLocalDpi xmlns:a14="http://schemas.microsoft.com/office/drawing/2010/main" val="0"/>
              </a:ext>
            </a:extLst>
          </a:blip>
          <a:srcRect t="13258" b="13258"/>
          <a:stretch>
            <a:fillRect/>
          </a:stretch>
        </p:blipFill>
        <p:spPr>
          <a:xfrm>
            <a:off x="125413" y="1149685"/>
            <a:ext cx="8823325" cy="5534526"/>
          </a:xfrm>
        </p:spPr>
      </p:pic>
    </p:spTree>
    <p:extLst>
      <p:ext uri="{BB962C8B-B14F-4D97-AF65-F5344CB8AC3E}">
        <p14:creationId xmlns:p14="http://schemas.microsoft.com/office/powerpoint/2010/main" val="3429842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88415"/>
          </a:xfrm>
        </p:spPr>
        <p:txBody>
          <a:bodyPr/>
          <a:lstStyle/>
          <a:p>
            <a:r>
              <a:rPr lang="en-US" dirty="0" smtClean="0">
                <a:solidFill>
                  <a:srgbClr val="FF0000"/>
                </a:solidFill>
              </a:rPr>
              <a:t>Default and New Audio Format</a:t>
            </a:r>
            <a:endParaRPr lang="en-US" dirty="0">
              <a:solidFill>
                <a:srgbClr val="FF0000"/>
              </a:solidFill>
            </a:endParaRPr>
          </a:p>
        </p:txBody>
      </p:sp>
      <p:pic>
        <p:nvPicPr>
          <p:cNvPr id="6" name="Content Placeholder 5" descr="Screen Shot 2014-06-30 at 10.12.59 PM.png"/>
          <p:cNvPicPr>
            <a:picLocks noGrp="1" noChangeAspect="1"/>
          </p:cNvPicPr>
          <p:nvPr>
            <p:ph idx="1"/>
          </p:nvPr>
        </p:nvPicPr>
        <p:blipFill>
          <a:blip r:embed="rId3">
            <a:extLst>
              <a:ext uri="{28A0092B-C50C-407E-A947-70E740481C1C}">
                <a14:useLocalDpi xmlns:a14="http://schemas.microsoft.com/office/drawing/2010/main" val="0"/>
              </a:ext>
            </a:extLst>
          </a:blip>
          <a:srcRect t="13321" b="13321"/>
          <a:stretch>
            <a:fillRect/>
          </a:stretch>
        </p:blipFill>
        <p:spPr>
          <a:xfrm>
            <a:off x="173788" y="1417638"/>
            <a:ext cx="8769685" cy="5172994"/>
          </a:xfrm>
        </p:spPr>
      </p:pic>
    </p:spTree>
    <p:extLst>
      <p:ext uri="{BB962C8B-B14F-4D97-AF65-F5344CB8AC3E}">
        <p14:creationId xmlns:p14="http://schemas.microsoft.com/office/powerpoint/2010/main" val="9482394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4625"/>
          </a:xfrm>
        </p:spPr>
        <p:txBody>
          <a:bodyPr>
            <a:normAutofit/>
          </a:bodyPr>
          <a:lstStyle/>
          <a:p>
            <a:r>
              <a:rPr lang="en-US" sz="2800" dirty="0" smtClean="0">
                <a:solidFill>
                  <a:srgbClr val="FF0000"/>
                </a:solidFill>
              </a:rPr>
              <a:t>Convert Audio from ACC to MP3 - Import Setting</a:t>
            </a:r>
            <a:endParaRPr lang="en-US" sz="2800" dirty="0">
              <a:solidFill>
                <a:srgbClr val="FF0000"/>
              </a:solidFill>
            </a:endParaRPr>
          </a:p>
        </p:txBody>
      </p:sp>
      <p:pic>
        <p:nvPicPr>
          <p:cNvPr id="4" name="Content Placeholder 3" descr="Screen Shot 2014-06-30 at 10.19.47 PM.png"/>
          <p:cNvPicPr>
            <a:picLocks noGrp="1" noChangeAspect="1"/>
          </p:cNvPicPr>
          <p:nvPr>
            <p:ph idx="1"/>
          </p:nvPr>
        </p:nvPicPr>
        <p:blipFill>
          <a:blip r:embed="rId3">
            <a:extLst>
              <a:ext uri="{28A0092B-C50C-407E-A947-70E740481C1C}">
                <a14:useLocalDpi xmlns:a14="http://schemas.microsoft.com/office/drawing/2010/main" val="0"/>
              </a:ext>
            </a:extLst>
          </a:blip>
          <a:srcRect l="-37958" r="-37958"/>
          <a:stretch>
            <a:fillRect/>
          </a:stretch>
        </p:blipFill>
        <p:spPr>
          <a:xfrm>
            <a:off x="187157" y="1109579"/>
            <a:ext cx="8783053" cy="5601369"/>
          </a:xfrm>
        </p:spPr>
      </p:pic>
    </p:spTree>
    <p:extLst>
      <p:ext uri="{BB962C8B-B14F-4D97-AF65-F5344CB8AC3E}">
        <p14:creationId xmlns:p14="http://schemas.microsoft.com/office/powerpoint/2010/main" val="1976879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MP3 Encoder Selected</a:t>
            </a:r>
            <a:endParaRPr lang="en-US" dirty="0">
              <a:solidFill>
                <a:srgbClr val="FF0000"/>
              </a:solidFill>
            </a:endParaRPr>
          </a:p>
        </p:txBody>
      </p:sp>
      <p:pic>
        <p:nvPicPr>
          <p:cNvPr id="4" name="Content Placeholder 3" descr="Screen Shot 2014-06-30 at 10.19.25 PM.png"/>
          <p:cNvPicPr>
            <a:picLocks noGrp="1" noChangeAspect="1"/>
          </p:cNvPicPr>
          <p:nvPr>
            <p:ph idx="1"/>
          </p:nvPr>
        </p:nvPicPr>
        <p:blipFill>
          <a:blip r:embed="rId3">
            <a:extLst>
              <a:ext uri="{28A0092B-C50C-407E-A947-70E740481C1C}">
                <a14:useLocalDpi xmlns:a14="http://schemas.microsoft.com/office/drawing/2010/main" val="0"/>
              </a:ext>
            </a:extLst>
          </a:blip>
          <a:srcRect t="5632" b="5632"/>
          <a:stretch>
            <a:fillRect/>
          </a:stretch>
        </p:blipFill>
        <p:spPr/>
      </p:pic>
    </p:spTree>
    <p:extLst>
      <p:ext uri="{BB962C8B-B14F-4D97-AF65-F5344CB8AC3E}">
        <p14:creationId xmlns:p14="http://schemas.microsoft.com/office/powerpoint/2010/main" val="3640410364"/>
      </p:ext>
    </p:extLst>
  </p:cSld>
  <p:clrMapOvr>
    <a:masterClrMapping/>
  </p:clrMapOvr>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160</TotalTime>
  <Words>1606</Words>
  <Application>Microsoft Macintosh PowerPoint</Application>
  <PresentationFormat>On-screen Show (4:3)</PresentationFormat>
  <Paragraphs>98</Paragraphs>
  <Slides>23</Slides>
  <Notes>9</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 Black </vt:lpstr>
      <vt:lpstr>California Lutheran University Creative Technology  Project  4 - A/V editing tool </vt:lpstr>
      <vt:lpstr>iTunes Tool for Ripping and Converting medial formats</vt:lpstr>
      <vt:lpstr>RIP CD to iTune MP3</vt:lpstr>
      <vt:lpstr>PowerPoint Presentation</vt:lpstr>
      <vt:lpstr>Ripping CD into MP3</vt:lpstr>
      <vt:lpstr>Ripping CD Completed</vt:lpstr>
      <vt:lpstr>Default and New Audio Format</vt:lpstr>
      <vt:lpstr>Convert Audio from ACC to MP3 - Import Setting</vt:lpstr>
      <vt:lpstr>MP3 Encoder Selected</vt:lpstr>
      <vt:lpstr>Create MP3 audio format from ACC format</vt:lpstr>
      <vt:lpstr>PowerPoint Presentation</vt:lpstr>
      <vt:lpstr>Convert </vt:lpstr>
      <vt:lpstr>Ripping</vt:lpstr>
      <vt:lpstr>Edit</vt:lpstr>
      <vt:lpstr>Edit video files</vt:lpstr>
      <vt:lpstr>The Elements In a Movie Editor</vt:lpstr>
      <vt:lpstr>Instructions to Power Director</vt:lpstr>
      <vt:lpstr>Instructions to Power Director</vt:lpstr>
      <vt:lpstr>Instructions to Power Director</vt:lpstr>
      <vt:lpstr>Instructions to Power Director</vt:lpstr>
      <vt:lpstr>Instructions to Power Director</vt:lpstr>
      <vt:lpstr>Instructions to Power Director</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Creative Technology  Project  1 A/V formats/codecs</dc:title>
  <dc:creator>Kevin Duraj</dc:creator>
  <cp:lastModifiedBy>Kevin Duraj</cp:lastModifiedBy>
  <cp:revision>53</cp:revision>
  <dcterms:created xsi:type="dcterms:W3CDTF">2014-06-07T23:20:34Z</dcterms:created>
  <dcterms:modified xsi:type="dcterms:W3CDTF">2014-07-05T15:29:52Z</dcterms:modified>
</cp:coreProperties>
</file>

<file path=docProps/thumbnail.jpeg>
</file>